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40" Type="http://schemas.openxmlformats.org/officeDocument/2006/relationships/hyperlink" Target="https://youtu.be/WCr9XuaE9SQ" TargetMode="External"/><Relationship Id="rId42" Type="http://schemas.openxmlformats.org/officeDocument/2006/relationships/image" Target="../media/image20.png"/><Relationship Id="rId41" Type="http://schemas.openxmlformats.org/officeDocument/2006/relationships/image" Target="../media/image9.jpg"/><Relationship Id="rId44" Type="http://schemas.openxmlformats.org/officeDocument/2006/relationships/image" Target="../media/image29.jpg"/><Relationship Id="rId43" Type="http://schemas.openxmlformats.org/officeDocument/2006/relationships/hyperlink" Target="http://www.youtube.com/watch?v=_K0BWXjJv5s" TargetMode="External"/><Relationship Id="rId46" Type="http://schemas.openxmlformats.org/officeDocument/2006/relationships/hyperlink" Target="https://www.youtube.com/watch?v=zoDUJY9u9Jw" TargetMode="External"/><Relationship Id="rId45" Type="http://schemas.openxmlformats.org/officeDocument/2006/relationships/hyperlink" Target="https://youtu.be/sr6LMr-rXEc"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7.jpg"/><Relationship Id="rId9" Type="http://schemas.openxmlformats.org/officeDocument/2006/relationships/image" Target="../media/image12.jpg"/><Relationship Id="rId48" Type="http://schemas.openxmlformats.org/officeDocument/2006/relationships/hyperlink" Target="https://www.ted.com/talks/alicia_garza_patrisse_cullors_and_opal_tometi_an_interview_with_the_founders_of_black_lives_matter?utm_campaign=tedspread&amp;utm_medium=referral&amp;utm_source=tedcomshare" TargetMode="External"/><Relationship Id="rId47" Type="http://schemas.openxmlformats.org/officeDocument/2006/relationships/hyperlink" Target="https://www.ted.com/talks/mellody_hobson_color_blind_or_color_brave?language=en" TargetMode="External"/><Relationship Id="rId49" Type="http://schemas.openxmlformats.org/officeDocument/2006/relationships/hyperlink" Target="https://www.kennedy-center.org/education/resources-for-educators/classroom-resources/media-and-interactives/media/hip-hop/hip-hop-a-culture-of-vision-and-voice/" TargetMode="External"/><Relationship Id="rId5" Type="http://schemas.openxmlformats.org/officeDocument/2006/relationships/image" Target="../media/image11.jpg"/><Relationship Id="rId6" Type="http://schemas.openxmlformats.org/officeDocument/2006/relationships/hyperlink" Target="https://www.youtube.com/watch?v=oBHGtzOhOwU" TargetMode="External"/><Relationship Id="rId7" Type="http://schemas.openxmlformats.org/officeDocument/2006/relationships/image" Target="../media/image8.jpg"/><Relationship Id="rId8" Type="http://schemas.openxmlformats.org/officeDocument/2006/relationships/hyperlink" Target="https://www.ted.com/talks/priya_vulchi_and_winona_guo_lessons_of_cultural_intimacy?utm_campaign=tedspread&amp;utm_medium=referral&amp;utm_source=tedcomshare" TargetMode="External"/><Relationship Id="rId31" Type="http://schemas.openxmlformats.org/officeDocument/2006/relationships/hyperlink" Target="https://search.follettsoftware.com/metasearch/ui/3507/search/digital?q=turning%2015&amp;ists=0" TargetMode="External"/><Relationship Id="rId30" Type="http://schemas.openxmlformats.org/officeDocument/2006/relationships/image" Target="../media/image10.jpg"/><Relationship Id="rId33" Type="http://schemas.openxmlformats.org/officeDocument/2006/relationships/hyperlink" Target="https://stories.audible.com/pdp/B00JPOOK8U?ref=adbl_ent_anon_sc_pdp_pc_0" TargetMode="External"/><Relationship Id="rId32" Type="http://schemas.openxmlformats.org/officeDocument/2006/relationships/image" Target="../media/image5.jpg"/><Relationship Id="rId35" Type="http://schemas.openxmlformats.org/officeDocument/2006/relationships/hyperlink" Target="https://www.c-span.org/video/?317933-1/simeon-wright-oral-history-interview" TargetMode="External"/><Relationship Id="rId34" Type="http://schemas.openxmlformats.org/officeDocument/2006/relationships/image" Target="../media/image14.jpg"/><Relationship Id="rId71" Type="http://schemas.openxmlformats.org/officeDocument/2006/relationships/image" Target="../media/image28.jpg"/><Relationship Id="rId70" Type="http://schemas.openxmlformats.org/officeDocument/2006/relationships/hyperlink" Target="https://thinkgrowth.org/14-black-inventors-you-probably-didnt-know-about-3c0702cc63d2" TargetMode="External"/><Relationship Id="rId37" Type="http://schemas.openxmlformats.org/officeDocument/2006/relationships/hyperlink" Target="http://www.youtube.com/watch?v=ebPoSMULI5U" TargetMode="External"/><Relationship Id="rId36" Type="http://schemas.openxmlformats.org/officeDocument/2006/relationships/image" Target="../media/image1.jpg"/><Relationship Id="rId39" Type="http://schemas.openxmlformats.org/officeDocument/2006/relationships/image" Target="../media/image27.jpg"/><Relationship Id="rId38" Type="http://schemas.openxmlformats.org/officeDocument/2006/relationships/image" Target="../media/image18.jpg"/><Relationship Id="rId62" Type="http://schemas.openxmlformats.org/officeDocument/2006/relationships/image" Target="../media/image25.jpg"/><Relationship Id="rId61" Type="http://schemas.openxmlformats.org/officeDocument/2006/relationships/hyperlink" Target="https://artsandculture.google.com/exhibit/showcasing-african-americans-in-dance/yQIyRBPoxQ0mKg" TargetMode="External"/><Relationship Id="rId20" Type="http://schemas.openxmlformats.org/officeDocument/2006/relationships/image" Target="../media/image4.jpg"/><Relationship Id="rId64" Type="http://schemas.openxmlformats.org/officeDocument/2006/relationships/hyperlink" Target="https://nmaahc.si.edu/explore/exhibitions" TargetMode="External"/><Relationship Id="rId63" Type="http://schemas.openxmlformats.org/officeDocument/2006/relationships/image" Target="../media/image21.jpg"/><Relationship Id="rId22" Type="http://schemas.openxmlformats.org/officeDocument/2006/relationships/image" Target="../media/image17.jpg"/><Relationship Id="rId66" Type="http://schemas.openxmlformats.org/officeDocument/2006/relationships/hyperlink" Target="https://mappingpoliceviolence.org/" TargetMode="External"/><Relationship Id="rId21" Type="http://schemas.openxmlformats.org/officeDocument/2006/relationships/hyperlink" Target="http://www.raceconscious.org/2017/07/race-matters-story-white-privilege/" TargetMode="External"/><Relationship Id="rId65" Type="http://schemas.openxmlformats.org/officeDocument/2006/relationships/image" Target="../media/image26.jpg"/><Relationship Id="rId24" Type="http://schemas.openxmlformats.org/officeDocument/2006/relationships/image" Target="../media/image3.jpg"/><Relationship Id="rId68" Type="http://schemas.openxmlformats.org/officeDocument/2006/relationships/hyperlink" Target="https://youtu.be/TKR5qB9qd8g" TargetMode="External"/><Relationship Id="rId23" Type="http://schemas.openxmlformats.org/officeDocument/2006/relationships/hyperlink" Target="https://youtu.be/Z555pmF8ma0" TargetMode="External"/><Relationship Id="rId67" Type="http://schemas.openxmlformats.org/officeDocument/2006/relationships/image" Target="../media/image31.png"/><Relationship Id="rId60" Type="http://schemas.openxmlformats.org/officeDocument/2006/relationships/hyperlink" Target="https://www.nobelprize.org/prizes/peace/1984/tutu/acceptance-speech/" TargetMode="External"/><Relationship Id="rId26" Type="http://schemas.openxmlformats.org/officeDocument/2006/relationships/image" Target="../media/image16.jpg"/><Relationship Id="rId25" Type="http://schemas.openxmlformats.org/officeDocument/2006/relationships/hyperlink" Target="https://www.psychologytoday.com/us/blog/minority-report/202006/how-not-hijack-black-lives-matter" TargetMode="External"/><Relationship Id="rId69" Type="http://schemas.openxmlformats.org/officeDocument/2006/relationships/image" Target="../media/image22.jpg"/><Relationship Id="rId28" Type="http://schemas.openxmlformats.org/officeDocument/2006/relationships/image" Target="../media/image2.jpg"/><Relationship Id="rId27" Type="http://schemas.openxmlformats.org/officeDocument/2006/relationships/hyperlink" Target="https://search.follettsoftware.com/metasearch/ui/3507/search/digital?q=kindred&amp;ists=0" TargetMode="External"/><Relationship Id="rId29" Type="http://schemas.openxmlformats.org/officeDocument/2006/relationships/hyperlink" Target="https://search.follettsoftware.com/metasearch/ui/3507/search/digital?q=kindred&amp;ists=0" TargetMode="External"/><Relationship Id="rId51" Type="http://schemas.openxmlformats.org/officeDocument/2006/relationships/hyperlink" Target="https://www.nytimes.com/2018/05/14/style/durag-solange-met-gala.html" TargetMode="External"/><Relationship Id="rId50" Type="http://schemas.openxmlformats.org/officeDocument/2006/relationships/hyperlink" Target="https://www.ted.com/talks/camille_a_brown_a_visual_history_of_social_dance_in_25_moves?utm_campaign=tedspread&amp;utm_medium=referral&amp;utm_source=tedcomshare" TargetMode="External"/><Relationship Id="rId53" Type="http://schemas.openxmlformats.org/officeDocument/2006/relationships/hyperlink" Target="https://editorial.rottentomatoes.com/guide/best-black-movies-21st-century/" TargetMode="External"/><Relationship Id="rId52" Type="http://schemas.openxmlformats.org/officeDocument/2006/relationships/hyperlink" Target="https://www.pbs.org/articles/2019/02/say-it-loud-tells-us-what-it-means-to-have-black-pride/" TargetMode="External"/><Relationship Id="rId11" Type="http://schemas.openxmlformats.org/officeDocument/2006/relationships/hyperlink" Target="https://www.youtube.com/watch?v=VCHv_ocJNT4&amp;t=32s" TargetMode="External"/><Relationship Id="rId55" Type="http://schemas.openxmlformats.org/officeDocument/2006/relationships/image" Target="../media/image23.jpg"/><Relationship Id="rId10" Type="http://schemas.openxmlformats.org/officeDocument/2006/relationships/hyperlink" Target="https://www.youtube.com/watch?v=VCHv_ocJNT4" TargetMode="External"/><Relationship Id="rId54" Type="http://schemas.openxmlformats.org/officeDocument/2006/relationships/hyperlink" Target="https://youtu.be/TnybJZRWipg" TargetMode="External"/><Relationship Id="rId13" Type="http://schemas.openxmlformats.org/officeDocument/2006/relationships/hyperlink" Target="https://www.nytimes.com/interactive/2019/08/14/magazine/1619-america-slavery.html" TargetMode="External"/><Relationship Id="rId57" Type="http://schemas.openxmlformats.org/officeDocument/2006/relationships/image" Target="../media/image24.jpg"/><Relationship Id="rId12" Type="http://schemas.openxmlformats.org/officeDocument/2006/relationships/hyperlink" Target="https://quizlet.com/358250813/racial-literacy-terms-flash-cards/" TargetMode="External"/><Relationship Id="rId56" Type="http://schemas.openxmlformats.org/officeDocument/2006/relationships/hyperlink" Target="https://youtu.be/GGPH2fLfwfE" TargetMode="External"/><Relationship Id="rId15" Type="http://schemas.openxmlformats.org/officeDocument/2006/relationships/hyperlink" Target="https://stories.audible.com/pdp/B0047WU6B0?ref=adbl_ent_anon_sc_pdp_pc_0" TargetMode="External"/><Relationship Id="rId59" Type="http://schemas.openxmlformats.org/officeDocument/2006/relationships/image" Target="../media/image30.png"/><Relationship Id="rId14" Type="http://schemas.openxmlformats.org/officeDocument/2006/relationships/image" Target="../media/image15.png"/><Relationship Id="rId58" Type="http://schemas.openxmlformats.org/officeDocument/2006/relationships/hyperlink" Target="https://youtu.be/BMgKXbtQwoo" TargetMode="External"/><Relationship Id="rId17" Type="http://schemas.openxmlformats.org/officeDocument/2006/relationships/hyperlink" Target="http://www.youtube.com/watch?v=gSddUPkVD24" TargetMode="External"/><Relationship Id="rId16" Type="http://schemas.openxmlformats.org/officeDocument/2006/relationships/image" Target="../media/image13.jpg"/><Relationship Id="rId19" Type="http://schemas.openxmlformats.org/officeDocument/2006/relationships/hyperlink" Target="http://www.youtube.com/watch?v=CVxAlmAPHec" TargetMode="External"/><Relationship Id="rId1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3464600"/>
          </a:xfrm>
          <a:prstGeom prst="rect">
            <a:avLst/>
          </a:prstGeom>
          <a:noFill/>
          <a:ln>
            <a:noFill/>
          </a:ln>
        </p:spPr>
      </p:pic>
      <p:pic>
        <p:nvPicPr>
          <p:cNvPr id="55" name="Google Shape;55;p13"/>
          <p:cNvPicPr preferRelativeResize="0"/>
          <p:nvPr/>
        </p:nvPicPr>
        <p:blipFill>
          <a:blip r:embed="rId4">
            <a:alphaModFix/>
          </a:blip>
          <a:stretch>
            <a:fillRect/>
          </a:stretch>
        </p:blipFill>
        <p:spPr>
          <a:xfrm>
            <a:off x="0" y="3512225"/>
            <a:ext cx="9144000" cy="1631275"/>
          </a:xfrm>
          <a:prstGeom prst="rect">
            <a:avLst/>
          </a:prstGeom>
          <a:noFill/>
          <a:ln>
            <a:noFill/>
          </a:ln>
        </p:spPr>
      </p:pic>
      <p:pic>
        <p:nvPicPr>
          <p:cNvPr id="56" name="Google Shape;56;p13"/>
          <p:cNvPicPr preferRelativeResize="0"/>
          <p:nvPr/>
        </p:nvPicPr>
        <p:blipFill>
          <a:blip r:embed="rId5">
            <a:alphaModFix/>
          </a:blip>
          <a:stretch>
            <a:fillRect/>
          </a:stretch>
        </p:blipFill>
        <p:spPr>
          <a:xfrm>
            <a:off x="147025" y="371250"/>
            <a:ext cx="3067200" cy="3524500"/>
          </a:xfrm>
          <a:prstGeom prst="rect">
            <a:avLst/>
          </a:prstGeom>
          <a:noFill/>
          <a:ln>
            <a:noFill/>
          </a:ln>
        </p:spPr>
      </p:pic>
      <p:pic>
        <p:nvPicPr>
          <p:cNvPr id="57" name="Google Shape;57;p13">
            <a:hlinkClick r:id="rId6"/>
          </p:cNvPr>
          <p:cNvPicPr preferRelativeResize="0"/>
          <p:nvPr/>
        </p:nvPicPr>
        <p:blipFill>
          <a:blip r:embed="rId7">
            <a:alphaModFix/>
          </a:blip>
          <a:stretch>
            <a:fillRect/>
          </a:stretch>
        </p:blipFill>
        <p:spPr>
          <a:xfrm>
            <a:off x="329225" y="592212"/>
            <a:ext cx="488475" cy="494538"/>
          </a:xfrm>
          <a:prstGeom prst="rect">
            <a:avLst/>
          </a:prstGeom>
          <a:noFill/>
          <a:ln>
            <a:noFill/>
          </a:ln>
        </p:spPr>
      </p:pic>
      <p:pic>
        <p:nvPicPr>
          <p:cNvPr id="58" name="Google Shape;58;p13">
            <a:hlinkClick r:id="rId8"/>
          </p:cNvPr>
          <p:cNvPicPr preferRelativeResize="0"/>
          <p:nvPr/>
        </p:nvPicPr>
        <p:blipFill>
          <a:blip r:embed="rId9">
            <a:alphaModFix/>
          </a:blip>
          <a:stretch>
            <a:fillRect/>
          </a:stretch>
        </p:blipFill>
        <p:spPr>
          <a:xfrm>
            <a:off x="329225" y="3223117"/>
            <a:ext cx="488475" cy="621970"/>
          </a:xfrm>
          <a:prstGeom prst="rect">
            <a:avLst/>
          </a:prstGeom>
          <a:noFill/>
          <a:ln>
            <a:noFill/>
          </a:ln>
        </p:spPr>
      </p:pic>
      <p:sp>
        <p:nvSpPr>
          <p:cNvPr id="59" name="Google Shape;59;p13">
            <a:hlinkClick r:id="rId10"/>
          </p:cNvPr>
          <p:cNvSpPr txBox="1"/>
          <p:nvPr/>
        </p:nvSpPr>
        <p:spPr>
          <a:xfrm>
            <a:off x="6658900" y="3863350"/>
            <a:ext cx="570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a:hlinkClick r:id="rId11"/>
          </p:cNvPr>
          <p:cNvSpPr txBox="1"/>
          <p:nvPr/>
        </p:nvSpPr>
        <p:spPr>
          <a:xfrm>
            <a:off x="6122400" y="3895750"/>
            <a:ext cx="570000" cy="7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3090225" y="233425"/>
            <a:ext cx="2886900" cy="6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Georgia"/>
                <a:ea typeface="Georgia"/>
                <a:cs typeface="Georgia"/>
                <a:sym typeface="Georgia"/>
              </a:rPr>
              <a:t>   </a:t>
            </a:r>
            <a:r>
              <a:rPr b="1" lang="en" sz="1900" u="sng">
                <a:latin typeface="Georgia"/>
                <a:ea typeface="Georgia"/>
                <a:cs typeface="Georgia"/>
                <a:sym typeface="Georgia"/>
                <a:hlinkClick r:id="rId12"/>
              </a:rPr>
              <a:t>Be Racially Literate</a:t>
            </a:r>
            <a:endParaRPr b="1" sz="2200">
              <a:latin typeface="Georgia"/>
              <a:ea typeface="Georgia"/>
              <a:cs typeface="Georgia"/>
              <a:sym typeface="Georgia"/>
            </a:endParaRPr>
          </a:p>
        </p:txBody>
      </p:sp>
      <p:pic>
        <p:nvPicPr>
          <p:cNvPr id="62" name="Google Shape;62;p13">
            <a:hlinkClick r:id="rId13"/>
          </p:cNvPr>
          <p:cNvPicPr preferRelativeResize="0"/>
          <p:nvPr/>
        </p:nvPicPr>
        <p:blipFill>
          <a:blip r:embed="rId14">
            <a:alphaModFix/>
          </a:blip>
          <a:stretch>
            <a:fillRect/>
          </a:stretch>
        </p:blipFill>
        <p:spPr>
          <a:xfrm>
            <a:off x="2405800" y="1952650"/>
            <a:ext cx="722400" cy="475100"/>
          </a:xfrm>
          <a:prstGeom prst="rect">
            <a:avLst/>
          </a:prstGeom>
          <a:noFill/>
          <a:ln>
            <a:noFill/>
          </a:ln>
        </p:spPr>
      </p:pic>
      <p:pic>
        <p:nvPicPr>
          <p:cNvPr id="63" name="Google Shape;63;p13">
            <a:hlinkClick r:id="rId15"/>
          </p:cNvPr>
          <p:cNvPicPr preferRelativeResize="0"/>
          <p:nvPr/>
        </p:nvPicPr>
        <p:blipFill>
          <a:blip r:embed="rId16">
            <a:alphaModFix/>
          </a:blip>
          <a:stretch>
            <a:fillRect/>
          </a:stretch>
        </p:blipFill>
        <p:spPr>
          <a:xfrm>
            <a:off x="925050" y="599550"/>
            <a:ext cx="488475" cy="555100"/>
          </a:xfrm>
          <a:prstGeom prst="rect">
            <a:avLst/>
          </a:prstGeom>
          <a:noFill/>
          <a:ln>
            <a:noFill/>
          </a:ln>
        </p:spPr>
      </p:pic>
      <p:sp>
        <p:nvSpPr>
          <p:cNvPr id="64" name="Google Shape;64;p13"/>
          <p:cNvSpPr txBox="1"/>
          <p:nvPr/>
        </p:nvSpPr>
        <p:spPr>
          <a:xfrm>
            <a:off x="6200225" y="371250"/>
            <a:ext cx="1083000" cy="7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We can’t talk about race without also discussing racism, so today we are going to define and explain prejudice, stereotypes, and racism. We’ll look at five theories for why prejudice exists. We’ll discuss discrimination and the legacies of institutional racism. We’ll also provide an overview of four types of racial interaction: pluralism, assimilation, segregation, and genocide.&#10;&#10;Crash Course is made with Adobe Creative Cloud. Get a free trial here: https://www.adobe.com/creativecloud/catalog/desktop.html&#10;&#10;***&#10;&#10;References:&#10;Sociology by John J. Macionis, 15th edition (2014)&#10;&#10;Millions of black students attend public schools that are highly segregated by race and by income https://www.urban.org/urban-wire/millions-black-students-attend-public-schools-are-highly-segregated-race-and-income&#10;&#10;***&#10;&#10;Crash Course is on Patreon! You can support us directly by signing up at http://www.patreon.com/crashcourse&#10;&#10;Thanks to the following Patrons for their generous monthly contributions that help keep Crash Course free for everyone forever:&#10;&#10;Mark Brouwer, Divonne Holmes à Court, Brian Thomas Gossett, Khaled El Shalakany, Indika Siriwardena, Robert Kunz, SR Foxley, Sam Ferguson, Yasenia Cruz, Daniel Baulig, Eric Koslow, Caleb Weeks, Tim Curwick, Jessica Wode, Cami Wilson, Eric Prestemon, Evren Türkmenoğlu, Alexander  Tamas, Justin Zingsheim, D.A. Noe, Shawn Arnold, Tom Trval, mark austin, Ruth Perez, Malcolm Callis, Kathrin Janßen, Ken Penttinen, Advait Shinde, Cody Carpenter, Annamaria Herrera, Nathan Taylor, William McGraw, Bader AlGhamdi, Vaso, Melissa Briski, Joey Quek, Andrei Krishkevich, Rachel Bright, Alex S, Mayumi Maeda, Kathy &amp; Tim Philip, Montather, Jirat, Eric Kitchen, Moritz Schmidt, Ian Dundore, Chris Peters, Sandra Aft, Jason A Saslow, Steve Marshall&#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id="65" name="Google Shape;65;p13" title="Racial/Ethnic Prejudice &amp; Discrimination: Crash Course Sociology #35">
            <a:hlinkClick r:id="rId17"/>
          </p:cNvPr>
          <p:cNvPicPr preferRelativeResize="0"/>
          <p:nvPr/>
        </p:nvPicPr>
        <p:blipFill>
          <a:blip r:embed="rId18">
            <a:alphaModFix/>
          </a:blip>
          <a:stretch>
            <a:fillRect/>
          </a:stretch>
        </p:blipFill>
        <p:spPr>
          <a:xfrm>
            <a:off x="4491524" y="1574775"/>
            <a:ext cx="1240650" cy="857400"/>
          </a:xfrm>
          <a:prstGeom prst="rect">
            <a:avLst/>
          </a:prstGeom>
          <a:noFill/>
          <a:ln>
            <a:noFill/>
          </a:ln>
        </p:spPr>
      </p:pic>
      <p:pic>
        <p:nvPicPr>
          <p:cNvPr descr="Viewers like you help make PBS (Thank you 😃) . Support your local PBS Member Station here: https://to.pbs.org/DonateORIG&#10;Subscribe to Origin of Everything! http://bit.ly/originsub &#10;&#10;Do you believe that your race correlates to your skin tone? Because that wasn’t always the case. So how did Americans come to believe that race equals certain visible physical characteristics such as skin color and hair? And why is it that certain ethnic groups that were once considered “non-white” became reclassified as “white”? Watch the episode to find out. &#10;&#10;Like our Facebook Page: https://www.facebook.com/originofeverythingpbs&#10;Instagram: @pbsoriginofeverything&#10;&#10;Written and Hosted By: Danielle Bainbridge&#10;Graphics By: Noelle Smith&#10;Edited By: Linda Huang&#10;Produced By: Kornhaber Brown (www.kornhaberbrown.com) &#10;&#10;&#10;&#10;Works Cited:&#10;&#10;http://www.pbs.org/race/000_About/002_04-background-02.htm&#10;http://www.pbs.org/race/000_About/002_04-background-02-09.htm&#10;&#10;http://www.pbs.org/race/000_About/002_04-background-02-12.htm&#10;http://www.pbs.org/race/000_About/002_04-background-02-01.htm&#10;http://www.pbs.org/race/000_About/002_04-background-02-02.htm&#10;http://www.pbs.org/race/000_About/002_04-background-02-05.htm&#10;http://www.pbs.org/race/000_About/002_04-background-02-05.htm&#10;&#10;https://www.history.com/topics/black-history/slavery&#10;Nell Painter: The History of White People&#10;Walter Mignolo Darker Side of Western Modernity &#10;Matthew Frye Jacobson Whiteness of a Different Color: European Immigrants and the alchemy of race&#10;Cheryl Harris “Whiteness as Property”&#10;Emmanuel Chukwudi Eze On reason: rationality in a world of cultural conflict and racism&#10;Fredrickson, G. M. 1987. The Black Image in the White Mind. Middletown: Wesleyan University Press.&#10;Smedley, A. 1993 (1999). Race in North America: Origin and Evolution of a Worldview. Boulder: Westview Press.&#10;Stepan, Nancy. 1982. The Idea of Race in Science. London: Macmillan.&#10;https://www.nytimes.com/2017/03/17/us/irish-slaves-myth.html&#10;https://opinionator.blogs.nytimes.com/2013/02/10/why-has-race-survived/&#10;&quot;race, n.6&quot;. OED Online. January 2018. Oxford University Press. http://www.oed.com/view/Entry/157031?rskey=at5zn2&amp;result=6&amp;isAdvanced=false (accessed March 12, 2018)&#10;http://www.latimes.com/opinion/op-ed/la-oe-reiss-race-sleep-gap-20170423-story.html" id="66" name="Google Shape;66;p13" title="The Origin of Race in the USA">
            <a:hlinkClick r:id="rId19"/>
          </p:cNvPr>
          <p:cNvPicPr preferRelativeResize="0"/>
          <p:nvPr/>
        </p:nvPicPr>
        <p:blipFill>
          <a:blip r:embed="rId20">
            <a:alphaModFix/>
          </a:blip>
          <a:stretch>
            <a:fillRect/>
          </a:stretch>
        </p:blipFill>
        <p:spPr>
          <a:xfrm>
            <a:off x="4491525" y="727817"/>
            <a:ext cx="1240650" cy="744207"/>
          </a:xfrm>
          <a:prstGeom prst="rect">
            <a:avLst/>
          </a:prstGeom>
          <a:noFill/>
          <a:ln>
            <a:noFill/>
          </a:ln>
        </p:spPr>
      </p:pic>
      <p:pic>
        <p:nvPicPr>
          <p:cNvPr id="67" name="Google Shape;67;p13">
            <a:hlinkClick r:id="rId21"/>
          </p:cNvPr>
          <p:cNvPicPr preferRelativeResize="0"/>
          <p:nvPr/>
        </p:nvPicPr>
        <p:blipFill>
          <a:blip r:embed="rId22">
            <a:alphaModFix/>
          </a:blip>
          <a:stretch>
            <a:fillRect/>
          </a:stretch>
        </p:blipFill>
        <p:spPr>
          <a:xfrm flipH="1">
            <a:off x="3491675" y="1855175"/>
            <a:ext cx="722400" cy="934854"/>
          </a:xfrm>
          <a:prstGeom prst="rect">
            <a:avLst/>
          </a:prstGeom>
          <a:noFill/>
          <a:ln>
            <a:noFill/>
          </a:ln>
        </p:spPr>
      </p:pic>
      <p:pic>
        <p:nvPicPr>
          <p:cNvPr id="68" name="Google Shape;68;p13">
            <a:hlinkClick r:id="rId23"/>
          </p:cNvPr>
          <p:cNvPicPr preferRelativeResize="0"/>
          <p:nvPr/>
        </p:nvPicPr>
        <p:blipFill>
          <a:blip r:embed="rId24">
            <a:alphaModFix/>
          </a:blip>
          <a:stretch>
            <a:fillRect/>
          </a:stretch>
        </p:blipFill>
        <p:spPr>
          <a:xfrm>
            <a:off x="2488413" y="595238"/>
            <a:ext cx="639800" cy="488475"/>
          </a:xfrm>
          <a:prstGeom prst="rect">
            <a:avLst/>
          </a:prstGeom>
          <a:noFill/>
          <a:ln>
            <a:noFill/>
          </a:ln>
        </p:spPr>
      </p:pic>
      <p:pic>
        <p:nvPicPr>
          <p:cNvPr id="69" name="Google Shape;69;p13">
            <a:hlinkClick r:id="rId25"/>
          </p:cNvPr>
          <p:cNvPicPr preferRelativeResize="0"/>
          <p:nvPr/>
        </p:nvPicPr>
        <p:blipFill>
          <a:blip r:embed="rId26">
            <a:alphaModFix/>
          </a:blip>
          <a:stretch>
            <a:fillRect/>
          </a:stretch>
        </p:blipFill>
        <p:spPr>
          <a:xfrm>
            <a:off x="3448664" y="727833"/>
            <a:ext cx="722401" cy="951293"/>
          </a:xfrm>
          <a:prstGeom prst="rect">
            <a:avLst/>
          </a:prstGeom>
          <a:noFill/>
          <a:ln>
            <a:noFill/>
          </a:ln>
        </p:spPr>
      </p:pic>
      <p:pic>
        <p:nvPicPr>
          <p:cNvPr id="70" name="Google Shape;70;p13">
            <a:hlinkClick r:id="rId27"/>
          </p:cNvPr>
          <p:cNvPicPr preferRelativeResize="0"/>
          <p:nvPr/>
        </p:nvPicPr>
        <p:blipFill>
          <a:blip r:embed="rId28">
            <a:alphaModFix/>
          </a:blip>
          <a:stretch>
            <a:fillRect/>
          </a:stretch>
        </p:blipFill>
        <p:spPr>
          <a:xfrm>
            <a:off x="2406325" y="1239575"/>
            <a:ext cx="722400" cy="615600"/>
          </a:xfrm>
          <a:prstGeom prst="rect">
            <a:avLst/>
          </a:prstGeom>
          <a:noFill/>
          <a:ln>
            <a:noFill/>
          </a:ln>
        </p:spPr>
      </p:pic>
      <p:pic>
        <p:nvPicPr>
          <p:cNvPr id="71" name="Google Shape;71;p13">
            <a:hlinkClick r:id="rId29"/>
          </p:cNvPr>
          <p:cNvPicPr preferRelativeResize="0"/>
          <p:nvPr/>
        </p:nvPicPr>
        <p:blipFill>
          <a:blip r:embed="rId30">
            <a:alphaModFix/>
          </a:blip>
          <a:stretch>
            <a:fillRect/>
          </a:stretch>
        </p:blipFill>
        <p:spPr>
          <a:xfrm>
            <a:off x="1891400" y="1906994"/>
            <a:ext cx="422037" cy="563429"/>
          </a:xfrm>
          <a:prstGeom prst="rect">
            <a:avLst/>
          </a:prstGeom>
          <a:noFill/>
          <a:ln>
            <a:noFill/>
          </a:ln>
        </p:spPr>
      </p:pic>
      <p:pic>
        <p:nvPicPr>
          <p:cNvPr id="72" name="Google Shape;72;p13">
            <a:hlinkClick r:id="rId31"/>
          </p:cNvPr>
          <p:cNvPicPr preferRelativeResize="0"/>
          <p:nvPr/>
        </p:nvPicPr>
        <p:blipFill>
          <a:blip r:embed="rId32">
            <a:alphaModFix/>
          </a:blip>
          <a:stretch>
            <a:fillRect/>
          </a:stretch>
        </p:blipFill>
        <p:spPr>
          <a:xfrm>
            <a:off x="258125" y="1941425"/>
            <a:ext cx="941500" cy="494550"/>
          </a:xfrm>
          <a:prstGeom prst="rect">
            <a:avLst/>
          </a:prstGeom>
          <a:noFill/>
          <a:ln>
            <a:noFill/>
          </a:ln>
        </p:spPr>
      </p:pic>
      <p:pic>
        <p:nvPicPr>
          <p:cNvPr id="73" name="Google Shape;73;p13">
            <a:hlinkClick r:id="rId33"/>
          </p:cNvPr>
          <p:cNvPicPr preferRelativeResize="0"/>
          <p:nvPr/>
        </p:nvPicPr>
        <p:blipFill>
          <a:blip r:embed="rId34">
            <a:alphaModFix/>
          </a:blip>
          <a:stretch>
            <a:fillRect/>
          </a:stretch>
        </p:blipFill>
        <p:spPr>
          <a:xfrm>
            <a:off x="1743425" y="1209750"/>
            <a:ext cx="570000" cy="634750"/>
          </a:xfrm>
          <a:prstGeom prst="rect">
            <a:avLst/>
          </a:prstGeom>
          <a:noFill/>
          <a:ln>
            <a:noFill/>
          </a:ln>
        </p:spPr>
      </p:pic>
      <p:pic>
        <p:nvPicPr>
          <p:cNvPr id="74" name="Google Shape;74;p13">
            <a:hlinkClick r:id="rId35"/>
          </p:cNvPr>
          <p:cNvPicPr preferRelativeResize="0"/>
          <p:nvPr/>
        </p:nvPicPr>
        <p:blipFill>
          <a:blip r:embed="rId36">
            <a:alphaModFix/>
          </a:blip>
          <a:stretch>
            <a:fillRect/>
          </a:stretch>
        </p:blipFill>
        <p:spPr>
          <a:xfrm>
            <a:off x="1229025" y="1947475"/>
            <a:ext cx="570000" cy="489850"/>
          </a:xfrm>
          <a:prstGeom prst="rect">
            <a:avLst/>
          </a:prstGeom>
          <a:noFill/>
          <a:ln>
            <a:noFill/>
          </a:ln>
        </p:spPr>
      </p:pic>
      <p:pic>
        <p:nvPicPr>
          <p:cNvPr descr="In this 1992 Oprah Show episode, award-winning anti-racism activist and educator Jane Elliott taught the audience a tough lesson about racism by demonstrating just how easy it is to learn prejudice. Watch as the audience, totally unaware that an exercise is underway, gets separated into two groups based on the color of their eyes. The blue-eyes group was discriminated against while the people with brown eyes were treated with respect. Jane says she first started this exercise in her third grade class back in 1968, the day after the assassination of Dr. Martin Luther King Jr. For more on #oprahwinfreyshow, visit WatchOWN.tv/TOWS&#10;&#10;Find OWN on TV at http://www.oprah.com/FindOWN&#10;&#10;#OWNTV #oprahwinfreyshow #Oprahwinfrey&#10;SUBSCRIBE: http://bit.ly/1vqD1PN&#10;&#10;Download the Watch OWN App: http://bit.ly/2hr1nX2&#10;&#10;About OWN:&#10;Oprah Winfrey Network is the first and only network named for, and inspired by, a single iconic leader.  Oprah Winfrey's heart and creative instincts inform the brand -- and the magnetism of the channel.&#10;&#10;Winfrey provides leadership in programming and attracts superstar talent to join her in primetime, building a global community of like-minded viewers and leading that community to connect on social media and beyond.  OWN is a singular destination on cable.  Depth with edge. Heart. Star power. Connection.  And endless possibilities.&#10;&#10;Discover OWN TV:&#10;Find OWN on your TV!: http://bit.ly/1wJ0ugI&#10;Our Fantastic Lineup: http://bit.ly/1qMi2jE&#10;&#10;Connect with OWN Online:&#10;Visit the OWN WEBSITE: http://bit.ly/1qMi2jE&#10;Like OWN on FACEBOOK: http://on.fb.me/1AXYujp&#10;Follow OWN on TWITTER: http://bit.ly/1sJin8Y&#10;Follow OWN on INSTAGRAM: http://bit.ly/LnqzMz&#10;Follow OWN on PINTEREST: http://bit.ly/2dvfPeN&#10; &#10;Jane Elliott's &quot;Blue Eyes/Brown Eyes&quot; Anti-Racism Experiment | The Oprah Winfrey Show | OWN&#10;http://www.youtube.com/user/OWN" id="75" name="Google Shape;75;p13" title="Jane Elliott's &quot;Blue Eyes/Brown Eyes&quot; Anti-Racism Exercise | The Oprah Winfrey Show | OWN">
            <a:hlinkClick r:id="rId37"/>
          </p:cNvPr>
          <p:cNvPicPr preferRelativeResize="0"/>
          <p:nvPr/>
        </p:nvPicPr>
        <p:blipFill>
          <a:blip r:embed="rId38">
            <a:alphaModFix/>
          </a:blip>
          <a:stretch>
            <a:fillRect/>
          </a:stretch>
        </p:blipFill>
        <p:spPr>
          <a:xfrm>
            <a:off x="4491524" y="2506963"/>
            <a:ext cx="1240650" cy="930479"/>
          </a:xfrm>
          <a:prstGeom prst="rect">
            <a:avLst/>
          </a:prstGeom>
          <a:noFill/>
          <a:ln>
            <a:noFill/>
          </a:ln>
        </p:spPr>
      </p:pic>
      <p:pic>
        <p:nvPicPr>
          <p:cNvPr id="76" name="Google Shape;76;p13"/>
          <p:cNvPicPr preferRelativeResize="0"/>
          <p:nvPr/>
        </p:nvPicPr>
        <p:blipFill>
          <a:blip r:embed="rId39">
            <a:alphaModFix/>
          </a:blip>
          <a:stretch>
            <a:fillRect/>
          </a:stretch>
        </p:blipFill>
        <p:spPr>
          <a:xfrm>
            <a:off x="5977200" y="181325"/>
            <a:ext cx="3007174" cy="1837200"/>
          </a:xfrm>
          <a:prstGeom prst="rect">
            <a:avLst/>
          </a:prstGeom>
          <a:noFill/>
          <a:ln>
            <a:noFill/>
          </a:ln>
        </p:spPr>
      </p:pic>
      <p:pic>
        <p:nvPicPr>
          <p:cNvPr id="77" name="Google Shape;77;p13">
            <a:hlinkClick r:id="rId40"/>
          </p:cNvPr>
          <p:cNvPicPr preferRelativeResize="0"/>
          <p:nvPr/>
        </p:nvPicPr>
        <p:blipFill>
          <a:blip r:embed="rId41">
            <a:alphaModFix/>
          </a:blip>
          <a:stretch>
            <a:fillRect/>
          </a:stretch>
        </p:blipFill>
        <p:spPr>
          <a:xfrm>
            <a:off x="2144775" y="2512675"/>
            <a:ext cx="945450" cy="615600"/>
          </a:xfrm>
          <a:prstGeom prst="rect">
            <a:avLst/>
          </a:prstGeom>
          <a:noFill/>
          <a:ln>
            <a:noFill/>
          </a:ln>
        </p:spPr>
      </p:pic>
      <p:pic>
        <p:nvPicPr>
          <p:cNvPr id="78" name="Google Shape;78;p13"/>
          <p:cNvPicPr preferRelativeResize="0"/>
          <p:nvPr/>
        </p:nvPicPr>
        <p:blipFill>
          <a:blip r:embed="rId42">
            <a:alphaModFix/>
          </a:blip>
          <a:stretch>
            <a:fillRect/>
          </a:stretch>
        </p:blipFill>
        <p:spPr>
          <a:xfrm>
            <a:off x="5906725" y="1864750"/>
            <a:ext cx="2676949" cy="2429674"/>
          </a:xfrm>
          <a:prstGeom prst="rect">
            <a:avLst/>
          </a:prstGeom>
          <a:noFill/>
          <a:ln>
            <a:noFill/>
          </a:ln>
        </p:spPr>
      </p:pic>
      <p:sp>
        <p:nvSpPr>
          <p:cNvPr id="79" name="Google Shape;79;p13"/>
          <p:cNvSpPr txBox="1"/>
          <p:nvPr/>
        </p:nvSpPr>
        <p:spPr>
          <a:xfrm>
            <a:off x="6496975" y="2571750"/>
            <a:ext cx="1665900" cy="12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Three years after &quot;I Have a Dream&quot; and the March on Washington, Dr. King talked with Mike Wallace about divisions in the Civil Rights movement." id="80" name="Google Shape;80;p13" title="September 27, 1966: MLK—A riot is the language of the unheard">
            <a:hlinkClick r:id="rId43"/>
          </p:cNvPr>
          <p:cNvPicPr preferRelativeResize="0"/>
          <p:nvPr/>
        </p:nvPicPr>
        <p:blipFill>
          <a:blip r:embed="rId44">
            <a:alphaModFix/>
          </a:blip>
          <a:stretch>
            <a:fillRect/>
          </a:stretch>
        </p:blipFill>
        <p:spPr>
          <a:xfrm>
            <a:off x="6200225" y="2592943"/>
            <a:ext cx="1665900" cy="1249408"/>
          </a:xfrm>
          <a:prstGeom prst="rect">
            <a:avLst/>
          </a:prstGeom>
          <a:noFill/>
          <a:ln>
            <a:noFill/>
          </a:ln>
        </p:spPr>
      </p:pic>
      <p:sp>
        <p:nvSpPr>
          <p:cNvPr id="81" name="Google Shape;81;p13"/>
          <p:cNvSpPr txBox="1"/>
          <p:nvPr/>
        </p:nvSpPr>
        <p:spPr>
          <a:xfrm>
            <a:off x="6122400" y="284225"/>
            <a:ext cx="2822100" cy="16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45"/>
              </a:rPr>
              <a:t>Maya Angelou Do Right</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46"/>
              </a:rPr>
              <a:t>Let’s Talk About Race Julius Lester</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47"/>
              </a:rPr>
              <a:t>Color Blind or Color Brave</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48"/>
              </a:rPr>
              <a:t>Founders of Black Lives Matter</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49"/>
              </a:rPr>
              <a:t>Hip Hop a Culture of Vision and Voice</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50"/>
              </a:rPr>
              <a:t>A Visual History of Social Dance</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51"/>
              </a:rPr>
              <a:t>The Durag Explained</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52"/>
              </a:rPr>
              <a:t>What does it mean to have Black Pride?</a:t>
            </a:r>
            <a:endParaRPr b="1" sz="1000">
              <a:latin typeface="Georgia"/>
              <a:ea typeface="Georgia"/>
              <a:cs typeface="Georgia"/>
              <a:sym typeface="Georgia"/>
            </a:endParaRPr>
          </a:p>
          <a:p>
            <a:pPr indent="0" lvl="0" marL="0" rtl="0" algn="l">
              <a:spcBef>
                <a:spcPts val="0"/>
              </a:spcBef>
              <a:spcAft>
                <a:spcPts val="0"/>
              </a:spcAft>
              <a:buNone/>
            </a:pPr>
            <a:r>
              <a:rPr b="1" lang="en" sz="1000" u="sng">
                <a:solidFill>
                  <a:schemeClr val="hlink"/>
                </a:solidFill>
                <a:latin typeface="Georgia"/>
                <a:ea typeface="Georgia"/>
                <a:cs typeface="Georgia"/>
                <a:sym typeface="Georgia"/>
                <a:hlinkClick r:id="rId53"/>
              </a:rPr>
              <a:t>100 Best Black Movies 21st Century</a:t>
            </a:r>
            <a:endParaRPr b="1" sz="1000">
              <a:latin typeface="Georgia"/>
              <a:ea typeface="Georgia"/>
              <a:cs typeface="Georgia"/>
              <a:sym typeface="Georgia"/>
            </a:endParaRPr>
          </a:p>
          <a:p>
            <a:pPr indent="0" lvl="0" marL="0" rtl="0" algn="l">
              <a:spcBef>
                <a:spcPts val="0"/>
              </a:spcBef>
              <a:spcAft>
                <a:spcPts val="0"/>
              </a:spcAft>
              <a:buNone/>
            </a:pPr>
            <a:r>
              <a:t/>
            </a:r>
            <a:endParaRPr b="1" sz="1000">
              <a:latin typeface="Georgia"/>
              <a:ea typeface="Georgia"/>
              <a:cs typeface="Georgia"/>
              <a:sym typeface="Georgia"/>
            </a:endParaRPr>
          </a:p>
        </p:txBody>
      </p:sp>
      <p:pic>
        <p:nvPicPr>
          <p:cNvPr id="82" name="Google Shape;82;p13">
            <a:hlinkClick r:id="rId54"/>
          </p:cNvPr>
          <p:cNvPicPr preferRelativeResize="0"/>
          <p:nvPr/>
        </p:nvPicPr>
        <p:blipFill>
          <a:blip r:embed="rId55">
            <a:alphaModFix/>
          </a:blip>
          <a:stretch>
            <a:fillRect/>
          </a:stretch>
        </p:blipFill>
        <p:spPr>
          <a:xfrm>
            <a:off x="329225" y="1230662"/>
            <a:ext cx="639800" cy="634750"/>
          </a:xfrm>
          <a:prstGeom prst="rect">
            <a:avLst/>
          </a:prstGeom>
          <a:noFill/>
          <a:ln>
            <a:noFill/>
          </a:ln>
        </p:spPr>
      </p:pic>
      <p:pic>
        <p:nvPicPr>
          <p:cNvPr id="83" name="Google Shape;83;p13">
            <a:hlinkClick r:id="rId56"/>
          </p:cNvPr>
          <p:cNvPicPr preferRelativeResize="0"/>
          <p:nvPr/>
        </p:nvPicPr>
        <p:blipFill>
          <a:blip r:embed="rId57">
            <a:alphaModFix/>
          </a:blip>
          <a:stretch>
            <a:fillRect/>
          </a:stretch>
        </p:blipFill>
        <p:spPr>
          <a:xfrm>
            <a:off x="408975" y="2505688"/>
            <a:ext cx="639800" cy="562172"/>
          </a:xfrm>
          <a:prstGeom prst="rect">
            <a:avLst/>
          </a:prstGeom>
          <a:noFill/>
          <a:ln>
            <a:noFill/>
          </a:ln>
        </p:spPr>
      </p:pic>
      <p:pic>
        <p:nvPicPr>
          <p:cNvPr id="84" name="Google Shape;84;p13">
            <a:hlinkClick r:id="rId58"/>
          </p:cNvPr>
          <p:cNvPicPr preferRelativeResize="0"/>
          <p:nvPr/>
        </p:nvPicPr>
        <p:blipFill>
          <a:blip r:embed="rId59">
            <a:alphaModFix/>
          </a:blip>
          <a:stretch>
            <a:fillRect/>
          </a:stretch>
        </p:blipFill>
        <p:spPr>
          <a:xfrm>
            <a:off x="2523300" y="3249100"/>
            <a:ext cx="569999" cy="570000"/>
          </a:xfrm>
          <a:prstGeom prst="rect">
            <a:avLst/>
          </a:prstGeom>
          <a:noFill/>
          <a:ln>
            <a:noFill/>
          </a:ln>
        </p:spPr>
      </p:pic>
      <p:sp>
        <p:nvSpPr>
          <p:cNvPr id="85" name="Google Shape;85;p13"/>
          <p:cNvSpPr txBox="1"/>
          <p:nvPr/>
        </p:nvSpPr>
        <p:spPr>
          <a:xfrm>
            <a:off x="925050" y="4082150"/>
            <a:ext cx="7341300" cy="8574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100">
                <a:latin typeface="Georgia"/>
                <a:ea typeface="Georgia"/>
                <a:cs typeface="Georgia"/>
                <a:sym typeface="Georgia"/>
              </a:rPr>
              <a:t>My humanity is bound up in yours, for we can only be human together.</a:t>
            </a:r>
            <a:r>
              <a:rPr lang="en" sz="2100"/>
              <a:t> </a:t>
            </a:r>
            <a:r>
              <a:rPr i="1" lang="en" sz="2100" u="sng">
                <a:solidFill>
                  <a:schemeClr val="hlink"/>
                </a:solidFill>
                <a:hlinkClick r:id="rId60"/>
              </a:rPr>
              <a:t>Desmond Tutu</a:t>
            </a:r>
            <a:endParaRPr i="1" sz="2000"/>
          </a:p>
        </p:txBody>
      </p:sp>
      <p:pic>
        <p:nvPicPr>
          <p:cNvPr id="86" name="Google Shape;86;p13">
            <a:hlinkClick r:id="rId61"/>
          </p:cNvPr>
          <p:cNvPicPr preferRelativeResize="0"/>
          <p:nvPr/>
        </p:nvPicPr>
        <p:blipFill>
          <a:blip r:embed="rId62">
            <a:alphaModFix/>
          </a:blip>
          <a:stretch>
            <a:fillRect/>
          </a:stretch>
        </p:blipFill>
        <p:spPr>
          <a:xfrm>
            <a:off x="3380150" y="2908922"/>
            <a:ext cx="945450" cy="748503"/>
          </a:xfrm>
          <a:prstGeom prst="rect">
            <a:avLst/>
          </a:prstGeom>
          <a:noFill/>
          <a:ln>
            <a:noFill/>
          </a:ln>
        </p:spPr>
      </p:pic>
      <p:pic>
        <p:nvPicPr>
          <p:cNvPr id="87" name="Google Shape;87;p13"/>
          <p:cNvPicPr preferRelativeResize="0"/>
          <p:nvPr/>
        </p:nvPicPr>
        <p:blipFill>
          <a:blip r:embed="rId63">
            <a:alphaModFix/>
          </a:blip>
          <a:stretch>
            <a:fillRect/>
          </a:stretch>
        </p:blipFill>
        <p:spPr>
          <a:xfrm>
            <a:off x="1206425" y="2608950"/>
            <a:ext cx="811575" cy="488475"/>
          </a:xfrm>
          <a:prstGeom prst="rect">
            <a:avLst/>
          </a:prstGeom>
          <a:noFill/>
          <a:ln>
            <a:noFill/>
          </a:ln>
        </p:spPr>
      </p:pic>
      <p:pic>
        <p:nvPicPr>
          <p:cNvPr id="88" name="Google Shape;88;p13">
            <a:hlinkClick r:id="rId64"/>
          </p:cNvPr>
          <p:cNvPicPr preferRelativeResize="0"/>
          <p:nvPr/>
        </p:nvPicPr>
        <p:blipFill>
          <a:blip r:embed="rId65">
            <a:alphaModFix/>
          </a:blip>
          <a:stretch>
            <a:fillRect/>
          </a:stretch>
        </p:blipFill>
        <p:spPr>
          <a:xfrm>
            <a:off x="1124050" y="2613925"/>
            <a:ext cx="945450" cy="472725"/>
          </a:xfrm>
          <a:prstGeom prst="rect">
            <a:avLst/>
          </a:prstGeom>
          <a:noFill/>
          <a:ln>
            <a:noFill/>
          </a:ln>
        </p:spPr>
      </p:pic>
      <p:pic>
        <p:nvPicPr>
          <p:cNvPr id="89" name="Google Shape;89;p13">
            <a:hlinkClick r:id="rId66"/>
          </p:cNvPr>
          <p:cNvPicPr preferRelativeResize="0"/>
          <p:nvPr/>
        </p:nvPicPr>
        <p:blipFill>
          <a:blip r:embed="rId67">
            <a:alphaModFix/>
          </a:blip>
          <a:stretch>
            <a:fillRect/>
          </a:stretch>
        </p:blipFill>
        <p:spPr>
          <a:xfrm>
            <a:off x="1108253" y="3235950"/>
            <a:ext cx="981940" cy="634776"/>
          </a:xfrm>
          <a:prstGeom prst="rect">
            <a:avLst/>
          </a:prstGeom>
          <a:noFill/>
          <a:ln>
            <a:noFill/>
          </a:ln>
        </p:spPr>
      </p:pic>
      <p:pic>
        <p:nvPicPr>
          <p:cNvPr id="90" name="Google Shape;90;p13">
            <a:hlinkClick r:id="rId68"/>
          </p:cNvPr>
          <p:cNvPicPr preferRelativeResize="0"/>
          <p:nvPr/>
        </p:nvPicPr>
        <p:blipFill>
          <a:blip r:embed="rId69">
            <a:alphaModFix/>
          </a:blip>
          <a:stretch>
            <a:fillRect/>
          </a:stretch>
        </p:blipFill>
        <p:spPr>
          <a:xfrm>
            <a:off x="1590650" y="592150"/>
            <a:ext cx="488475" cy="555100"/>
          </a:xfrm>
          <a:prstGeom prst="rect">
            <a:avLst/>
          </a:prstGeom>
          <a:noFill/>
          <a:ln>
            <a:noFill/>
          </a:ln>
        </p:spPr>
      </p:pic>
      <p:pic>
        <p:nvPicPr>
          <p:cNvPr id="91" name="Google Shape;91;p13">
            <a:hlinkClick r:id="rId70"/>
          </p:cNvPr>
          <p:cNvPicPr preferRelativeResize="0"/>
          <p:nvPr/>
        </p:nvPicPr>
        <p:blipFill>
          <a:blip r:embed="rId71">
            <a:alphaModFix/>
          </a:blip>
          <a:stretch>
            <a:fillRect/>
          </a:stretch>
        </p:blipFill>
        <p:spPr>
          <a:xfrm>
            <a:off x="1071225" y="1286600"/>
            <a:ext cx="570000" cy="494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